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2809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Vasc-Cure®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457200" y="2560320"/>
            <a:ext cx="8229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Innovative Aid to the Vascular System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384048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Supporting Vascular Health Through Advanced Nutrition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The Challenge: Vascular Damage in Diabetes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457200" y="1097280"/>
            <a:ext cx="3840480" cy="3474720"/>
          </a:xfrm>
          <a:prstGeom prst="rect">
            <a:avLst/>
          </a:prstGeom>
          <a:solidFill>
            <a:srgbClr val="FFFFFF"/>
          </a:solidFill>
          <a:ln w="25400">
            <a:solidFill>
              <a:srgbClr val="00A89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28016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Macrovascular Damage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1828800"/>
            <a:ext cx="310896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Atherosclerosis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Arterial narrowing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 disease &amp; stroke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Peripheral arterial disease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1097280"/>
            <a:ext cx="3840480" cy="3474720"/>
          </a:xfrm>
          <a:prstGeom prst="rect">
            <a:avLst/>
          </a:prstGeom>
          <a:solidFill>
            <a:srgbClr val="FFFFFF"/>
          </a:solidFill>
          <a:ln w="25400">
            <a:solidFill>
              <a:srgbClr val="02C39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029200" y="128016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Microvascular Damage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029200" y="1828800"/>
            <a:ext cx="347472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Retinopathy (eye disease)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Nephropathy (kidney disease)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Neuropathy (nerve damage)</a:t>
            </a:r>
            <a:endParaRPr lang="en-US" sz="1400" dirty="0"/>
          </a:p>
          <a:p>
            <a:pPr marL="342900" indent="-342900">
              <a:buSzPct val="100000"/>
              <a:buChar char="•"/>
            </a:pPr>
            <a:r>
              <a:rPr lang="en-US" sz="14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Capillary dysfunction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What Is Vasc-Cure®?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1097280"/>
          </a:xfrm>
          <a:prstGeom prst="rect">
            <a:avLst/>
          </a:prstGeom>
          <a:solidFill>
            <a:srgbClr val="00A896"/>
          </a:solidFill>
          <a:ln w="25400">
            <a:solidFill>
              <a:srgbClr val="02809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371600"/>
            <a:ext cx="7863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specialized food supplement providing key nutrients to support vascular health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457200" y="2560320"/>
            <a:ext cx="256032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640080" y="2743200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Advanced Formula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31520" y="3291840"/>
            <a:ext cx="20116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Carefully studied synergistic ingredients working together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291840" y="2560320"/>
            <a:ext cx="256032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474720" y="2743200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Liquid &amp; Liposomal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566160" y="3291840"/>
            <a:ext cx="20116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Superior absorption and bioavailability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126480" y="2560320"/>
            <a:ext cx="256032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028090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09360" y="2743200"/>
            <a:ext cx="21945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Modern Diets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400800" y="3291840"/>
            <a:ext cx="201168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Supplies nutrients often missing in today's nutrition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Why Liposomal Technology Matters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0" cy="3474720"/>
          </a:xfrm>
          <a:prstGeom prst="rect">
            <a:avLst/>
          </a:prstGeom>
          <a:solidFill>
            <a:srgbClr val="028090"/>
          </a:solidFill>
          <a:ln w="25400">
            <a:solidFill>
              <a:srgbClr val="1E276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3716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Are Liposomes?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31520" y="1920240"/>
            <a:ext cx="3566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Microscopic lipid spheres that encapsulate active ingredients, creating a protective layer around nutrients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301752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Benefits: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14400" y="3383280"/>
            <a:ext cx="3200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 sensitive nutrients through digestion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Enhanced absorption and delivery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Increased biological activity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ingredients work in synergy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846320" y="1188720"/>
            <a:ext cx="3840480" cy="3474720"/>
          </a:xfrm>
          <a:prstGeom prst="rect">
            <a:avLst/>
          </a:prstGeom>
          <a:solidFill>
            <a:srgbClr val="FFFFFF"/>
          </a:solidFill>
          <a:ln w="25400">
            <a:solidFill>
              <a:srgbClr val="02809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029200" y="137160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Enhanced Performance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5120640" y="2011680"/>
            <a:ext cx="329184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Liposomal technology shields carnitine, ascorbic acid, and other ingredients from harsh gastrointestinal conditions, maximizing their potential benefits.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5120640" y="3383280"/>
            <a:ext cx="329184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ingredients generate a symbiosis that improves the performance of individual components beyond what separate intake could achieve.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 Synergistic Formula for Vascular Wellness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73152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280160"/>
            <a:ext cx="7863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Powerful Ingredients Working Together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457200" y="2194560"/>
            <a:ext cx="2743200" cy="2468880"/>
          </a:xfrm>
          <a:prstGeom prst="rect">
            <a:avLst/>
          </a:prstGeom>
          <a:solidFill>
            <a:srgbClr val="FFFFFF"/>
          </a:solidFill>
          <a:ln w="25400">
            <a:solidFill>
              <a:srgbClr val="02809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457200" y="2194560"/>
            <a:ext cx="2743200" cy="4572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22860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L-Propionyl Carnitine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40080" y="2834640"/>
            <a:ext cx="23774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fatty acid metabolism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Improves microcirculation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Enhances endothelium-dependent vasodilation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Reduces pain in peripheral arterial disease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Antioxidant properties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383280" y="2194560"/>
            <a:ext cx="2743200" cy="2468880"/>
          </a:xfrm>
          <a:prstGeom prst="rect">
            <a:avLst/>
          </a:prstGeom>
          <a:solidFill>
            <a:srgbClr val="FFFFFF"/>
          </a:solidFill>
          <a:ln w="25400">
            <a:solidFill>
              <a:srgbClr val="02809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383280" y="2194560"/>
            <a:ext cx="2743200" cy="4572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1" name="Text 9"/>
          <p:cNvSpPr/>
          <p:nvPr/>
        </p:nvSpPr>
        <p:spPr>
          <a:xfrm>
            <a:off x="3474720" y="22860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Ascorbic Acid (Vitamin C)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3566160" y="2834640"/>
            <a:ext cx="23774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Powerful antioxidant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Protects cells from oxidative stress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collagen formation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Maintains normal blood vessel function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Enhances PGE1 formation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309360" y="2194560"/>
            <a:ext cx="2743200" cy="2468880"/>
          </a:xfrm>
          <a:prstGeom prst="rect">
            <a:avLst/>
          </a:prstGeom>
          <a:solidFill>
            <a:srgbClr val="FFFFFF"/>
          </a:solidFill>
          <a:ln w="25400">
            <a:solidFill>
              <a:srgbClr val="028090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309360" y="2194560"/>
            <a:ext cx="2743200" cy="457200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15" name="Text 13"/>
          <p:cNvSpPr/>
          <p:nvPr/>
        </p:nvSpPr>
        <p:spPr>
          <a:xfrm>
            <a:off x="6400800" y="22860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Linoleic Acid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6492240" y="2834640"/>
            <a:ext cx="237744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Essential omega-6 fatty acid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Maintains healthy cell membranes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Promotes membrane fluidity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healthy cholesterol levels</a:t>
            </a:r>
            <a:endParaRPr lang="en-US" sz="1100" dirty="0"/>
          </a:p>
          <a:p>
            <a:pPr marL="342900" indent="-342900">
              <a:buSzPct val="100000"/>
              <a:buChar char="•"/>
            </a:pPr>
            <a:r>
              <a:rPr lang="en-US" sz="11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Modulates inflammation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How Vasc-Cure® Supports the Vascular System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0" cy="1645920"/>
          </a:xfrm>
          <a:prstGeom prst="rect">
            <a:avLst/>
          </a:prstGeom>
          <a:solidFill>
            <a:srgbClr val="FFFFFF"/>
          </a:solidFill>
          <a:ln w="25400">
            <a:solidFill>
              <a:srgbClr val="00A89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3716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Microcirculation Support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22960" y="1828800"/>
            <a:ext cx="3474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Improves capillary wall flexibility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tissue perfusion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Promotes metabolic exchanges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754880" y="1188720"/>
            <a:ext cx="4114800" cy="1645920"/>
          </a:xfrm>
          <a:prstGeom prst="rect">
            <a:avLst/>
          </a:prstGeom>
          <a:solidFill>
            <a:srgbClr val="FFFFFF"/>
          </a:solidFill>
          <a:ln w="25400">
            <a:solidFill>
              <a:srgbClr val="00A89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937760" y="13716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Macrocirculation Support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5120640" y="1828800"/>
            <a:ext cx="3474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Maintains normal cholesterol levels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Promotes vascular elasticity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normal blood circulation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457200" y="3108960"/>
            <a:ext cx="4114800" cy="1645920"/>
          </a:xfrm>
          <a:prstGeom prst="rect">
            <a:avLst/>
          </a:prstGeom>
          <a:solidFill>
            <a:srgbClr val="FFFFFF"/>
          </a:solidFill>
          <a:ln w="25400">
            <a:solidFill>
              <a:srgbClr val="02C39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0080" y="329184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Endothelial Function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22960" y="3749040"/>
            <a:ext cx="3474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Maintains healthy cell membranes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membrane fluidity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Promotes correct blood flow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754880" y="3108960"/>
            <a:ext cx="4114800" cy="1645920"/>
          </a:xfrm>
          <a:prstGeom prst="rect">
            <a:avLst/>
          </a:prstGeom>
          <a:solidFill>
            <a:srgbClr val="FFFFFF"/>
          </a:solidFill>
          <a:ln w="25400">
            <a:solidFill>
              <a:srgbClr val="02C39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937760" y="329184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Anti-Inflammatory Support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120640" y="3749040"/>
            <a:ext cx="34747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lipid balance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Modulates physiological inflammation</a:t>
            </a:r>
            <a:endParaRPr lang="en-US" sz="1300" dirty="0"/>
          </a:p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Reduces oxidative stress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Clinical Benefits &amp; Research Support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8229600" cy="3657600"/>
          </a:xfrm>
          <a:prstGeom prst="rect">
            <a:avLst/>
          </a:prstGeom>
          <a:solidFill>
            <a:srgbClr val="FFFFFF"/>
          </a:solidFill>
          <a:ln w="25400">
            <a:solidFill>
              <a:srgbClr val="02809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40080" y="1371600"/>
            <a:ext cx="7863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Evidence-Based Support for Vascular Health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2011680"/>
            <a:ext cx="73152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 2 Diabetes Management: </a:t>
            </a:r>
            <a:pPr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L-Propionyl carnitine supplementation has shown improvements in PAD-related symptoms and glycemic control in patients with type 2 diabetes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indent="0" marL="0">
              <a:buNone/>
            </a:pPr>
            <a:r>
              <a:rPr lang="en-US" sz="1300" b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Peripheral Arterial Disease: </a:t>
            </a:r>
            <a:pPr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Clinical studies demonstrate enhanced endothelium-dependent dilation, improved microcirculation, and reduced pain perception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indent="0" marL="0">
              <a:buNone/>
            </a:pPr>
            <a:r>
              <a:rPr lang="en-US" sz="1300" b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Antioxidant Protection: </a:t>
            </a:r>
            <a:pPr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Ascorbic acid provides vital antioxidant support, helping prevent and manage diabetes-related complications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endParaRPr lang="en-US" sz="1300" dirty="0"/>
          </a:p>
          <a:p>
            <a:pPr indent="0" marL="0">
              <a:buNone/>
            </a:pPr>
            <a:r>
              <a:rPr lang="en-US" sz="1300" b="1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Cardiovascular Health: </a:t>
            </a:r>
            <a:pPr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Linoleic acid contributes to healthy cholesterol regulation and supports overall cardiovascular wellness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1E2761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Cell Membrane Function &amp; Transport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3931920" cy="3566160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137160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Cell Membrane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731520" y="1828800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cell membrane is crucial for: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914400" y="2286000"/>
            <a:ext cx="310896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Exchange of substances between cells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Signal transmission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Creating enclosed cellular space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Protecting mitochondria (energy powerhouses)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402336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Healthy membranes are essential for proper cellular function and energy production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754880" y="1188720"/>
            <a:ext cx="3931920" cy="3566160"/>
          </a:xfrm>
          <a:prstGeom prst="rect">
            <a:avLst/>
          </a:prstGeom>
          <a:solidFill>
            <a:srgbClr val="FFFFFF"/>
          </a:solidFill>
          <a:ln w="25400">
            <a:solidFill>
              <a:srgbClr val="02809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937760" y="1371600"/>
            <a:ext cx="35661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2809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Liposomes: Nature's Delivery System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5029200" y="1920240"/>
            <a:ext cx="3383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Liposomes mimic the body's natural vesicles, which are used to transport substances between cells.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5029200" y="2743200"/>
            <a:ext cx="3383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Works: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212080" y="3200400"/>
            <a:ext cx="32004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Membrane portions form vesicles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Nutrients are enclosed in protected space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Vesicles transport and deliver contents</a:t>
            </a:r>
            <a:endParaRPr lang="en-US" sz="1200" dirty="0"/>
          </a:p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2C3E5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Fusion with target cells releases nutrients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2809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Vasc-Cure®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457200" y="21945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Supporting Your Vascular Health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1828800" y="2926080"/>
            <a:ext cx="5486400" cy="1371600"/>
          </a:xfrm>
          <a:prstGeom prst="rect">
            <a:avLst/>
          </a:prstGeom>
          <a:solidFill>
            <a:srgbClr val="FFFFFF">
              <a:alpha val="9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2286000" y="3108960"/>
            <a:ext cx="45720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Advanced Liposomal Technology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Synergistic Ingredient Formula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Evidence-Based Support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Superior Absorption &amp; Bioavailability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Vasc-Cure Presentation</dc:title>
  <dc:subject>PptxGenJS Presentation</dc:subject>
  <dc:creator>Vasc-Cure</dc:creator>
  <cp:lastModifiedBy>Vasc-Cure</cp:lastModifiedBy>
  <cp:revision>1</cp:revision>
  <dcterms:created xsi:type="dcterms:W3CDTF">2026-02-11T12:37:47Z</dcterms:created>
  <dcterms:modified xsi:type="dcterms:W3CDTF">2026-02-11T12:37:47Z</dcterms:modified>
</cp:coreProperties>
</file>